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Introduction : présenter le fil rouge des 4 journées — cybersécurité, IA, UX/UI, et le projet EcoMeal AI. Annoncer un plan clair (~20 min, ~5 min par journée).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Poser le décor : Health-Sphere, plateforme santé de taille moyenne, victime d'un ransomware. Insister sur la sensibilité des données de santé. Nous jouons le rôle de consultants en gestion de crise.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Expliquer la double extorsion : vol PUIS chiffrement, d'où une double menace. Dérouler rapidement les 7 étapes du schéma, du phishing à la rançon.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Bien distinguer les 3 chiffres : l'amende MAXIMALE théorique (20 M€), le coût économique estimé (8 M$), et le repère sectoriel santé (7,42 M$). Rappeler qu'on ne les additionne pas.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Trancher clairement : NON. Donner 1-2 raisons fortes (pas de garantie, on finance le crime). Enchaîner sur les gestes d'urgence, avec le réflexe clé : notifier la CNIL sous 72 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Présenter les 3 axes comme une réponse structurée : protéger (en amont), détecter (pendant), préparer/reprendre (après). Un ou deux exemples d'outils par axe suffisent.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Poser la question stratégique. Annoncer la thèse d'emblée : non, pas pour la majorité — on va le démontrer avec des arguments pour ET contre.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Donner du crédit à la thèse adverse : polyvalence (un modèle pour tout) et avantage stratégique. Citer GPT-4 comme illustration concrète.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Les deux limites majeures : le coût/écologie (chiffres GPT-4 et data centers) et l'éthique (biais, confidentialité). Appuyer sur les ordres de grandeur.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L'exemple qui renverse l'intuition : Chinchilla (70 Md) bat Gopher (280 Md) grâce à plus de données. Conclusion : ce qui compte, c'est l'équilibre, pas la taille brute.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Le livrable de la journée : un cadre de décision en 3 questions. Terminer sur la formule à retenir : « suffisamment grand pour le besoin 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Annoncer la mission : comparer un bon et un mauvais exemple. Nommer les deux sites choisis : Rolex vs impots.gouv.fr.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Rolex = le modèle. Insister sur la cohérence UI/marque et sur la satisfaction (expérience immersive). Mentionner le seul bémol : la performance.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impots.gouv.fr = le contre-exemple. Le vrai problème est en amont (apprentissage, guidage). Nuancer : le préremplissage est un vrai point fort.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Nos 3 leviers de refonte. Terminer sur la techno émergente (assistant conversationnel / réalité augmentée) pour montrer l'ouverture.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Début du pitch (~5 min). Planter le problème avec les chiffres : le gaspillage alimentaire est massif ET coûteux — un enjeu à la fois écologique et économique.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Présenter la solution : une app qui prédit l'affluence et recommande les quantités. Répéter la promesse : moins de gaspillage, plus de marge.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Dérouler les 5 écrans : connexion, tableau de bord, prévisions IA, gestion des stocks, impact RSE. Montrer que le produit est concret et abouti.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Le point stratégique fort : les concurrents visent les chaînes ; nous prenons le marché délaissé des indépendants. C'est notre proposition de valeur unique.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Modèle simple : freemium + 2 abonnements. L'argument massue : le ROI immédiat (≈ 600 € économisés/mois pour 39-79 €).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Boucler sur les deux exigences du sujet : la RSE (environnement + social) et l'IA (au cœur du produit). Montrer qu'elles sont indissociables.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Conclure : remercier, rappeler le fil rouge (technologie au service d'un business responsable), ouvrir aux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E7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01168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400" kern="0" dirty="0">
                <a:solidFill>
                  <a:srgbClr val="9DB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FOR BUSINESS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242316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Dossier de travaux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61188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Présentation orale — synthèse des 4 journées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22960" y="4526280"/>
            <a:ext cx="1751076" cy="457200"/>
          </a:xfrm>
          <a:prstGeom prst="roundRect">
            <a:avLst>
              <a:gd name="adj" fmla="val 50000"/>
            </a:avLst>
          </a:prstGeom>
          <a:solidFill>
            <a:srgbClr val="2A3E63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4526280"/>
            <a:ext cx="17510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Cybersécurité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802636" y="4526280"/>
            <a:ext cx="3012948" cy="457200"/>
          </a:xfrm>
          <a:prstGeom prst="roundRect">
            <a:avLst>
              <a:gd name="adj" fmla="val 50000"/>
            </a:avLst>
          </a:prstGeom>
          <a:solidFill>
            <a:srgbClr val="2A3E6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2802636" y="4526280"/>
            <a:ext cx="30129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Intelligence artificielle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044184" y="4526280"/>
            <a:ext cx="1120140" cy="457200"/>
          </a:xfrm>
          <a:prstGeom prst="roundRect">
            <a:avLst>
              <a:gd name="adj" fmla="val 50000"/>
            </a:avLst>
          </a:prstGeom>
          <a:solidFill>
            <a:srgbClr val="2A3E63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044184" y="4526280"/>
            <a:ext cx="11201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UX / UI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392924" y="4526280"/>
            <a:ext cx="2171700" cy="457200"/>
          </a:xfrm>
          <a:prstGeom prst="roundRect">
            <a:avLst>
              <a:gd name="adj" fmla="val 50000"/>
            </a:avLst>
          </a:prstGeom>
          <a:solidFill>
            <a:srgbClr val="2A3E6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392924" y="4526280"/>
            <a:ext cx="21717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 EcoMeal AI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F4E7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7772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400" kern="0" dirty="0">
                <a:solidFill>
                  <a:srgbClr val="9DB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1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14300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Cybersécurité — Health-Sphere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148840"/>
            <a:ext cx="10424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7E2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plateforme européenne de bien-être numérique, victime d'une attaque par ransomware. En tant qu'équipe de gestion de crise, nous analysons l'incident et proposons une réponse.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3383280"/>
            <a:ext cx="3337560" cy="1737360"/>
          </a:xfrm>
          <a:prstGeom prst="roundRect">
            <a:avLst>
              <a:gd name="adj" fmla="val 5263"/>
            </a:avLst>
          </a:prstGeom>
          <a:solidFill>
            <a:srgbClr val="2A3E63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3703320"/>
            <a:ext cx="3337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 M€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452628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Chiffre d'affaires annuel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26280" y="3383280"/>
            <a:ext cx="3337560" cy="1737360"/>
          </a:xfrm>
          <a:prstGeom prst="roundRect">
            <a:avLst>
              <a:gd name="adj" fmla="val 5263"/>
            </a:avLst>
          </a:prstGeom>
          <a:solidFill>
            <a:srgbClr val="2A3E6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26280" y="3703320"/>
            <a:ext cx="3337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150 000 €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4709160" y="452628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Rançon exigée (Bitcoin)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229600" y="3383280"/>
            <a:ext cx="3337560" cy="1737360"/>
          </a:xfrm>
          <a:prstGeom prst="roundRect">
            <a:avLst>
              <a:gd name="adj" fmla="val 5263"/>
            </a:avLst>
          </a:prstGeom>
          <a:solidFill>
            <a:srgbClr val="2A3E6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229600" y="3703320"/>
            <a:ext cx="3337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50 000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8412480" y="452628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Dossiers clients exfiltrés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74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1 · CYBERSÉCURITÉ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2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Une attaque par double extorsion</a:t>
            </a:r>
            <a:endParaRPr lang="en-US" sz="3000" dirty="0"/>
          </a:p>
        </p:txBody>
      </p:sp>
      <p:pic>
        <p:nvPicPr>
          <p:cNvPr id="4" name="Image 0" descr="atta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508760"/>
            <a:ext cx="4480560" cy="47091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577840" y="1600200"/>
            <a:ext cx="6035040" cy="4480560"/>
          </a:xfrm>
          <a:prstGeom prst="roundRect">
            <a:avLst>
              <a:gd name="adj" fmla="val 1837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5897880" y="18745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principe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5897880" y="2331720"/>
            <a:ext cx="5440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2000"/>
              </a:lnSpc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données clients sont d'abord volées (exfiltrées).</a:t>
            </a:r>
            <a:endParaRPr lang="en-US" sz="1550" dirty="0"/>
          </a:p>
          <a:p>
            <a:pPr algn="l" marL="177800" indent="-177800">
              <a:lnSpc>
                <a:spcPct val="102000"/>
              </a:lnSpc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Elles sont ensuite chiffrées sur les serveurs de l'entreprise.</a:t>
            </a:r>
            <a:endParaRPr lang="en-US" sz="1550" dirty="0"/>
          </a:p>
          <a:p>
            <a:pPr algn="l" marL="177800" indent="-177800">
              <a:lnSpc>
                <a:spcPct val="102000"/>
              </a:lnSpc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attaquants menacent à la fois de publier les données et de ne pas fournir la clé de déchiffrement.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5897880" y="4892040"/>
            <a:ext cx="5394960" cy="868680"/>
          </a:xfrm>
          <a:prstGeom prst="roundRect">
            <a:avLst>
              <a:gd name="adj" fmla="val 8421"/>
            </a:avLst>
          </a:prstGeom>
          <a:solidFill>
            <a:srgbClr val="EAF1F8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126480" y="489204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étapes : de l'e-mail de phishing initial à la rançon finale de 150 000 €.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For Business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11430000" y="641908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74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1 · CYBERSÉCURITÉ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2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Quantifier le coût réel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37360"/>
            <a:ext cx="3602736" cy="3017520"/>
          </a:xfrm>
          <a:prstGeom prst="roundRect">
            <a:avLst>
              <a:gd name="adj" fmla="val 2727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640080" y="2148840"/>
            <a:ext cx="360273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 M€</a:t>
            </a:r>
            <a:endParaRPr lang="en-US" sz="4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063240"/>
            <a:ext cx="32369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Amende maximale RGPD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960120" y="3566160"/>
            <a:ext cx="29626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plus élevé entre 20 M€ et 4 % du CA (soit 1 M€ ici)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498848" y="1737360"/>
            <a:ext cx="3602736" cy="3017520"/>
          </a:xfrm>
          <a:prstGeom prst="roundRect">
            <a:avLst>
              <a:gd name="adj" fmla="val 2727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4498848" y="2148840"/>
            <a:ext cx="360273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 M$</a:t>
            </a:r>
            <a:endParaRPr lang="en-US" sz="4600" dirty="0"/>
          </a:p>
        </p:txBody>
      </p:sp>
      <p:sp>
        <p:nvSpPr>
          <p:cNvPr id="10" name="Text 8"/>
          <p:cNvSpPr txBox="1"/>
          <p:nvPr/>
        </p:nvSpPr>
        <p:spPr>
          <a:xfrm>
            <a:off x="4681728" y="3063240"/>
            <a:ext cx="32369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économique estimé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818888" y="3566160"/>
            <a:ext cx="29626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50 000 dossiers × 160 $ (rapport IBM 2025)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357616" y="1737360"/>
            <a:ext cx="3602736" cy="3017520"/>
          </a:xfrm>
          <a:prstGeom prst="roundRect">
            <a:avLst>
              <a:gd name="adj" fmla="val 2727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8357616" y="2148840"/>
            <a:ext cx="360273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7,42 M$</a:t>
            </a:r>
            <a:endParaRPr lang="en-US" sz="4600" dirty="0"/>
          </a:p>
        </p:txBody>
      </p:sp>
      <p:sp>
        <p:nvSpPr>
          <p:cNvPr id="14" name="Text 12"/>
          <p:cNvSpPr txBox="1"/>
          <p:nvPr/>
        </p:nvSpPr>
        <p:spPr>
          <a:xfrm>
            <a:off x="8540496" y="3063240"/>
            <a:ext cx="32369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moyen — secteur santé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8677656" y="3566160"/>
            <a:ext cx="29626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moyen d'une violation dans la santé (IBM 2025)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640080" y="50749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Ce sont des indicateurs différents — à ne pas additionner : certaines dépenses se recoupent.</a:t>
            </a:r>
            <a:endParaRPr lang="en-US" sz="145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For Business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430000" y="641908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74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1 · CYBERSÉCURITÉ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2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Faut-il payer la rançon ?  Non.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37360"/>
            <a:ext cx="5440680" cy="4389120"/>
          </a:xfrm>
          <a:prstGeom prst="roundRect">
            <a:avLst>
              <a:gd name="adj" fmla="val 1875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960120" y="20116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Pourquoi ne pas payer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960120" y="246888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Aucune garantie de recevoir une clé fonctionnelle.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données volées peuvent être revendues ou publiées malgré le paiement.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Payer finance directement les activités criminelles.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L'entreprise devient une cible connue, prête à payer.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Cela n'annule ni l'obligation de notifier, ni le vol.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199632" y="1737360"/>
            <a:ext cx="5349240" cy="4389120"/>
          </a:xfrm>
          <a:prstGeom prst="roundRect">
            <a:avLst>
              <a:gd name="adj" fmla="val 1875"/>
            </a:avLst>
          </a:prstGeom>
          <a:solidFill>
            <a:srgbClr val="EAF1F8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6519672" y="201168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Mesures immédiates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19672" y="2468880"/>
            <a:ext cx="47548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Isoler les systèmes et couper les connexions.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Protéger les sauvegardes encore saines.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Conserver les preuves (logs, e-mails, message de rançon).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Déposer plainte et contacter l'assureur cyber.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Notifier la CNIL sous 72 h et informer les clients.</a:t>
            </a:r>
            <a:endParaRPr lang="en-US" sz="145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For Business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430000" y="641908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74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1 · CYBERSÉCURITÉ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2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 stratégique en 3 axes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602736" cy="4114800"/>
          </a:xfrm>
          <a:prstGeom prst="roundRect">
            <a:avLst>
              <a:gd name="adj" fmla="val 2284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60120" y="2103120"/>
            <a:ext cx="685800" cy="685800"/>
          </a:xfrm>
          <a:prstGeom prst="ellipse">
            <a:avLst/>
          </a:prstGeom>
          <a:solidFill>
            <a:srgbClr val="1F4E79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60120" y="21031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7" name="Text 5"/>
          <p:cNvSpPr txBox="1"/>
          <p:nvPr/>
        </p:nvSpPr>
        <p:spPr>
          <a:xfrm>
            <a:off x="1783080" y="2212848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Protéger les accès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1005840" y="3063240"/>
            <a:ext cx="2916936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2000"/>
              </a:lnSpc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MFA obligatoire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Moindre privilège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Comptes admin contrôlés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Mots de passe gérés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498848" y="1783080"/>
            <a:ext cx="3602736" cy="4114800"/>
          </a:xfrm>
          <a:prstGeom prst="roundRect">
            <a:avLst>
              <a:gd name="adj" fmla="val 2284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818888" y="2103120"/>
            <a:ext cx="685800" cy="685800"/>
          </a:xfrm>
          <a:prstGeom prst="ellipse">
            <a:avLst/>
          </a:prstGeom>
          <a:solidFill>
            <a:srgbClr val="1F4E7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818888" y="21031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12" name="Text 10"/>
          <p:cNvSpPr txBox="1"/>
          <p:nvPr/>
        </p:nvSpPr>
        <p:spPr>
          <a:xfrm>
            <a:off x="5641848" y="2212848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Détecter les attaques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4864608" y="3063240"/>
            <a:ext cx="2916936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2000"/>
              </a:lnSpc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Anti-phishing &amp; EDR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Pare-feu configuré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Segmentation réseau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Chiffrement des données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8357616" y="1783080"/>
            <a:ext cx="3602736" cy="4114800"/>
          </a:xfrm>
          <a:prstGeom prst="roundRect">
            <a:avLst>
              <a:gd name="adj" fmla="val 2284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677656" y="2103120"/>
            <a:ext cx="685800" cy="685800"/>
          </a:xfrm>
          <a:prstGeom prst="ellipse">
            <a:avLst/>
          </a:prstGeom>
          <a:solidFill>
            <a:srgbClr val="1F4E79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677656" y="21031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7" name="Text 15"/>
          <p:cNvSpPr txBox="1"/>
          <p:nvPr/>
        </p:nvSpPr>
        <p:spPr>
          <a:xfrm>
            <a:off x="9500616" y="2212848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Préparer &amp; reprendre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8723376" y="3063240"/>
            <a:ext cx="2916936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2000"/>
              </a:lnSpc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 au phishing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Sauvegardes déconnectées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de restauration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de reprise (PRA)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For Business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11430000" y="641908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F4E7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8229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400" kern="0" dirty="0">
                <a:solidFill>
                  <a:srgbClr val="9DB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2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18872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Intelligence artificielle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24028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 Plus grand, c'est mieux ? »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88036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2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Construire des modèles d'IA toujours plus grands est-il durable pour la plupart des entreprises ?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822960" y="3794760"/>
            <a:ext cx="10515600" cy="1600200"/>
          </a:xfrm>
          <a:prstGeom prst="roundRect">
            <a:avLst>
              <a:gd name="adj" fmla="val 5143"/>
            </a:avLst>
          </a:prstGeom>
          <a:solidFill>
            <a:srgbClr val="2A3E63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1188720" y="40233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9DB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Notre réponse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4389120"/>
            <a:ext cx="9784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Non — pas pour la majorité des entreprises.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74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2 · INTELLIGENCE ARTIFICIELLE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2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Deux arguments pour les grands modèles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458968" cy="4206240"/>
          </a:xfrm>
          <a:prstGeom prst="roundRect">
            <a:avLst>
              <a:gd name="adj" fmla="val 1957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05840" y="2103120"/>
            <a:ext cx="640080" cy="640080"/>
          </a:xfrm>
          <a:prstGeom prst="ellipse">
            <a:avLst/>
          </a:prstGeom>
          <a:solidFill>
            <a:srgbClr val="2E9E6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05840" y="21031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1783080" y="2148840"/>
            <a:ext cx="40416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 de capacités et de polyvalence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3017520"/>
            <a:ext cx="463600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seul modèle général sait produire du texte, du code et des images, raisonner sur des problèmes complexes et fonctionner en plusieurs langues.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051560" y="4572000"/>
            <a:ext cx="463600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 : GPT-4, qui traite texte et image et performe sur des évaluations professionnelles.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91656" y="1783080"/>
            <a:ext cx="5458968" cy="4206240"/>
          </a:xfrm>
          <a:prstGeom prst="roundRect">
            <a:avLst>
              <a:gd name="adj" fmla="val 1957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757416" y="2103120"/>
            <a:ext cx="640080" cy="640080"/>
          </a:xfrm>
          <a:prstGeom prst="ellipse">
            <a:avLst/>
          </a:prstGeom>
          <a:solidFill>
            <a:srgbClr val="2E9E6B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757416" y="21031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7534656" y="2148840"/>
            <a:ext cx="40416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avantage concurrentiel durable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803136" y="3017520"/>
            <a:ext cx="463600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Maîtriser sa propre technologie plutôt que dépendre d'un fournisseur : l'adapter, en revendre l'accès, bâtir plusieurs produits autour.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803136" y="4572000"/>
            <a:ext cx="463600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coût initial se répartit sur de nombreux clients et marchés.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For Business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11430000" y="641908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74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2 · INTELLIGENCE ARTIFICIELLE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2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Deux arguments contre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458968" cy="4206240"/>
          </a:xfrm>
          <a:prstGeom prst="roundRect">
            <a:avLst>
              <a:gd name="adj" fmla="val 1957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05840" y="2103120"/>
            <a:ext cx="640080" cy="640080"/>
          </a:xfrm>
          <a:prstGeom prst="ellipse">
            <a:avLst/>
          </a:prstGeom>
          <a:solidFill>
            <a:srgbClr val="B84A3E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05840" y="21031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1783080" y="2148840"/>
            <a:ext cx="40416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et impact écologique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3017520"/>
            <a:ext cx="46360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Entraînement, GPU, centres de données, refroidissement, électricité : des coûts hors de portée pour la plupart.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051560" y="4526280"/>
            <a:ext cx="4636008" cy="1234440"/>
          </a:xfrm>
          <a:prstGeom prst="roundRect">
            <a:avLst>
              <a:gd name="adj" fmla="val 5926"/>
            </a:avLst>
          </a:prstGeom>
          <a:solidFill>
            <a:srgbClr val="EAF1F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51560" y="4617720"/>
            <a:ext cx="46360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78 M$</a:t>
            </a:r>
            <a:endParaRPr lang="en-US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1188720" y="5285232"/>
            <a:ext cx="43616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estimé de l'entraînement de GPT-4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391656" y="1783080"/>
            <a:ext cx="5458968" cy="4206240"/>
          </a:xfrm>
          <a:prstGeom prst="roundRect">
            <a:avLst>
              <a:gd name="adj" fmla="val 1957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757416" y="2103120"/>
            <a:ext cx="640080" cy="640080"/>
          </a:xfrm>
          <a:prstGeom prst="ellipse">
            <a:avLst/>
          </a:prstGeom>
          <a:solidFill>
            <a:srgbClr val="B84A3E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757416" y="21031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7534656" y="2148840"/>
            <a:ext cx="40416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Risques éthiques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6803136" y="3017520"/>
            <a:ext cx="463600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Entraînés sur d'immenses données, les grands modèles peuvent reproduire des biais et porter atteinte à la confidentialité.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803136" y="4526280"/>
            <a:ext cx="4636008" cy="1234440"/>
          </a:xfrm>
          <a:prstGeom prst="roundRect">
            <a:avLst>
              <a:gd name="adj" fmla="val 5926"/>
            </a:avLst>
          </a:prstGeom>
          <a:solidFill>
            <a:srgbClr val="EAF1F8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803136" y="4617720"/>
            <a:ext cx="46360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945 TWh</a:t>
            </a:r>
            <a:endParaRPr lang="en-US" sz="3000" dirty="0"/>
          </a:p>
        </p:txBody>
      </p:sp>
      <p:sp>
        <p:nvSpPr>
          <p:cNvPr id="19" name="Text 17"/>
          <p:cNvSpPr txBox="1"/>
          <p:nvPr/>
        </p:nvSpPr>
        <p:spPr>
          <a:xfrm>
            <a:off x="6940296" y="5285232"/>
            <a:ext cx="43616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conso. électrique des data centers en 2030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For Business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11430000" y="641908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74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2 · INTELLIGENCE ARTIFICIELLE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2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Plus grand ≠ meilleur : l'exemple Chinchilla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4572000" cy="2377440"/>
          </a:xfrm>
          <a:prstGeom prst="roundRect">
            <a:avLst>
              <a:gd name="adj" fmla="val 3462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205740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9E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Chinchilla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51460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70 Md</a:t>
            </a:r>
            <a:endParaRPr lang="en-US" sz="4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47472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paramètres — mais plus de données d'entraînement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5257800" y="265176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i="1" dirty="0">
                <a:solidFill>
                  <a:srgbClr val="5A64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6080760" y="1828800"/>
            <a:ext cx="4572000" cy="2377440"/>
          </a:xfrm>
          <a:prstGeom prst="roundRect">
            <a:avLst>
              <a:gd name="adj" fmla="val 3462"/>
            </a:avLst>
          </a:prstGeom>
          <a:solidFill>
            <a:srgbClr val="F0F0F0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6263640" y="205740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Gopher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263640" y="2514600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8A8A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280 Md</a:t>
            </a:r>
            <a:endParaRPr lang="en-US" sz="4400" dirty="0"/>
          </a:p>
        </p:txBody>
      </p:sp>
      <p:sp>
        <p:nvSpPr>
          <p:cNvPr id="12" name="Text 10"/>
          <p:cNvSpPr txBox="1"/>
          <p:nvPr/>
        </p:nvSpPr>
        <p:spPr>
          <a:xfrm>
            <a:off x="6263640" y="347472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paramètres — pourtant dépassé par Chinchilla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4526280"/>
            <a:ext cx="10927080" cy="1325880"/>
          </a:xfrm>
          <a:prstGeom prst="roundRect">
            <a:avLst>
              <a:gd name="adj" fmla="val 5517"/>
            </a:avLst>
          </a:prstGeom>
          <a:solidFill>
            <a:srgbClr val="EAF1F8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4617720"/>
            <a:ext cx="103784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L'efficacité dépend de l'équilibre entre taille, qualité des données, entraînement et calcul — pas de la seule taille. </a:t>
            </a:r>
            <a:pPr indent="0" marL="0">
              <a:buNone/>
            </a:pPr>
            <a:r>
              <a:rPr lang="en-US" sz="1500" b="1" i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prime : le coût d'usage d'un modèle niveau GPT-3.5 est passé de 20 $ à 0,07 $ par million de tokens (2022→2024).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For Business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430000" y="641908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74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2 · INTELLIGENCE ARTIFICIELLE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2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cadre de décision en 3 points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10927080" cy="1188720"/>
          </a:xfrm>
          <a:prstGeom prst="roundRect">
            <a:avLst>
              <a:gd name="adj" fmla="val 6923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60120" y="2057400"/>
            <a:ext cx="640080" cy="640080"/>
          </a:xfrm>
          <a:prstGeom prst="ellipse">
            <a:avLst/>
          </a:prstGeom>
          <a:solidFill>
            <a:srgbClr val="1F4E79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601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1965960"/>
            <a:ext cx="3931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Partir du besoin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852160" y="196596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tâche est-elle générale ou spécialisée ? Quel niveau de précision est vraiment nécessaire ?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40080" y="3154680"/>
            <a:ext cx="10927080" cy="1188720"/>
          </a:xfrm>
          <a:prstGeom prst="roundRect">
            <a:avLst>
              <a:gd name="adj" fmla="val 6923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960120" y="3429000"/>
            <a:ext cx="640080" cy="640080"/>
          </a:xfrm>
          <a:prstGeom prst="ellipse">
            <a:avLst/>
          </a:prstGeom>
          <a:solidFill>
            <a:srgbClr val="1F4E7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60120" y="34290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1828800" y="3337560"/>
            <a:ext cx="3931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Comparer valeur et coût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852160" y="333756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performance supplémentaire justifie-t-elle son coût total (développement, énergie, maintenance) ?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640080" y="4526280"/>
            <a:ext cx="10927080" cy="1188720"/>
          </a:xfrm>
          <a:prstGeom prst="roundRect">
            <a:avLst>
              <a:gd name="adj" fmla="val 6923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960120" y="4800600"/>
            <a:ext cx="640080" cy="640080"/>
          </a:xfrm>
          <a:prstGeom prst="ellipse">
            <a:avLst/>
          </a:prstGeom>
          <a:solidFill>
            <a:srgbClr val="1F4E79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60120" y="4800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709160"/>
            <a:ext cx="3931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Choisir la solution la plus sobre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5852160" y="470916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Modèle existant → RAG → fine-tuning → petit modèle local → grand modèle en dernier recours seulement.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806440"/>
            <a:ext cx="10927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 Suffisamment grand pour le besoin. »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For Business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11430000" y="641908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F4E7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8686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400" kern="0" dirty="0">
                <a:solidFill>
                  <a:srgbClr val="9DB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3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23444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Expérience &amp; interface (UX / UI)</a:t>
            </a:r>
            <a:endParaRPr lang="en-US" sz="36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2402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2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Analyser deux sites — un bien conçu, un mal conçu — puis proposer des améliorations fondées sur les principes du cours.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822960" y="3291840"/>
            <a:ext cx="5212080" cy="2011680"/>
          </a:xfrm>
          <a:prstGeom prst="roundRect">
            <a:avLst>
              <a:gd name="adj" fmla="val 4091"/>
            </a:avLst>
          </a:prstGeom>
          <a:solidFill>
            <a:srgbClr val="2A3E63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1143000" y="36118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E9E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BIEN CONÇU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402336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Rolex</a:t>
            </a:r>
            <a:endParaRPr lang="en-US" sz="3400" dirty="0"/>
          </a:p>
        </p:txBody>
      </p:sp>
      <p:sp>
        <p:nvSpPr>
          <p:cNvPr id="8" name="Shape 6"/>
          <p:cNvSpPr/>
          <p:nvPr/>
        </p:nvSpPr>
        <p:spPr>
          <a:xfrm>
            <a:off x="6172200" y="3291840"/>
            <a:ext cx="5166360" cy="2011680"/>
          </a:xfrm>
          <a:prstGeom prst="roundRect">
            <a:avLst>
              <a:gd name="adj" fmla="val 4091"/>
            </a:avLst>
          </a:prstGeom>
          <a:solidFill>
            <a:srgbClr val="2A3E63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6492240" y="36118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E39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MAL CONÇU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6492240" y="402336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impots.gouv.fr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74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3 · UX / UI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2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Rolex — le bon exemple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458968" cy="4160520"/>
          </a:xfrm>
          <a:prstGeom prst="roundRect">
            <a:avLst>
              <a:gd name="adj" fmla="val 1978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960120" y="20116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Interface (UI)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960120" y="2423160"/>
            <a:ext cx="4846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2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Visuels plein écran, palette raffinée, typographie élégante.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Cohérence totale : l'interface est la marque.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page raconte une histoire.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172200" y="1783080"/>
            <a:ext cx="5394960" cy="4160520"/>
          </a:xfrm>
          <a:prstGeom prst="roundRect">
            <a:avLst>
              <a:gd name="adj" fmla="val 1978"/>
            </a:avLst>
          </a:prstGeom>
          <a:solidFill>
            <a:srgbClr val="EAF1F8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6492240" y="201168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Expérience (UX)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492240" y="2423160"/>
            <a:ext cx="47548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2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Apprentissage immédiat : navigation épurée.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Satisfaction : expérience immersive, sentiment d'exclusivité.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Mémorisation aisée, très peu d'erreurs possibles.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Bémol : les animations peuvent peser sur la performance.</a:t>
            </a:r>
            <a:endParaRPr lang="en-US" sz="145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For Business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430000" y="641908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74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3 · UX / UI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2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impots.gouv.fr — le contre-exemple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458968" cy="4160520"/>
          </a:xfrm>
          <a:prstGeom prst="roundRect">
            <a:avLst>
              <a:gd name="adj" fmla="val 1978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960120" y="20116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Interface (UI)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960120" y="2423160"/>
            <a:ext cx="4846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2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Charte institutionnelle rassurante (bleu Marianne).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 interface dense, hiérarchie visuelle faible.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Blocs qui se ressemblent → charge cognitive élevée.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172200" y="1783080"/>
            <a:ext cx="5394960" cy="4160520"/>
          </a:xfrm>
          <a:prstGeom prst="roundRect">
            <a:avLst>
              <a:gd name="adj" fmla="val 1978"/>
            </a:avLst>
          </a:prstGeom>
          <a:solidFill>
            <a:srgbClr val="EAF1F8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6492240" y="201168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Expérience (UX)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492240" y="2423160"/>
            <a:ext cx="47548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2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Apprentissage difficile : aucun guidage du parcours.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Efficacité qui chute dès que la situation se complexifie.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qui change d'une année à l'autre.</a:t>
            </a:r>
            <a:endParaRPr lang="en-US" sz="1450" dirty="0"/>
          </a:p>
          <a:p>
            <a:pPr algn="l" marL="177800" indent="-177800">
              <a:lnSpc>
                <a:spcPct val="102000"/>
              </a:lnSpc>
              <a:spcAft>
                <a:spcPts val="900"/>
              </a:spcAft>
              <a:buSzPct val="100000"/>
              <a:buChar char="•"/>
            </a:pPr>
            <a:r>
              <a:rPr lang="en-US" sz="14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fort : préremplissage → prévention des erreurs.</a:t>
            </a:r>
            <a:endParaRPr lang="en-US" sz="145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For Business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430000" y="641908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74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3 · UX / UI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2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Nos propositions de refonte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602736" cy="3931920"/>
          </a:xfrm>
          <a:prstGeom prst="roundRect">
            <a:avLst>
              <a:gd name="adj" fmla="val 2284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05840" y="2103120"/>
            <a:ext cx="640080" cy="640080"/>
          </a:xfrm>
          <a:prstGeom prst="ellipse">
            <a:avLst/>
          </a:prstGeom>
          <a:solidFill>
            <a:srgbClr val="1F4E79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05840" y="21031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2926080"/>
            <a:ext cx="28712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Cohérence &amp; hiérarchie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1005840" y="3703320"/>
            <a:ext cx="287121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Palette simplifiée, typographie lisible, boutons d'action clairs pour les tâches fréquentes (déclarer, payer).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498848" y="1783080"/>
            <a:ext cx="3602736" cy="3931920"/>
          </a:xfrm>
          <a:prstGeom prst="roundRect">
            <a:avLst>
              <a:gd name="adj" fmla="val 2284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864608" y="2103120"/>
            <a:ext cx="640080" cy="640080"/>
          </a:xfrm>
          <a:prstGeom prst="ellipse">
            <a:avLst/>
          </a:prstGeom>
          <a:solidFill>
            <a:srgbClr val="1F4E7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864608" y="21031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4864608" y="2926080"/>
            <a:ext cx="28712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Accompagnement anti-erreurs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4864608" y="3703320"/>
            <a:ext cx="287121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Info-bulles sur les termes complexes, messages de confirmation après chaque étape validée.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8357616" y="1783080"/>
            <a:ext cx="3602736" cy="3931920"/>
          </a:xfrm>
          <a:prstGeom prst="roundRect">
            <a:avLst>
              <a:gd name="adj" fmla="val 2284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723376" y="2103120"/>
            <a:ext cx="640080" cy="640080"/>
          </a:xfrm>
          <a:prstGeom prst="ellipse">
            <a:avLst/>
          </a:prstGeom>
          <a:solidFill>
            <a:srgbClr val="1F4E79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723376" y="21031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7" name="Text 15"/>
          <p:cNvSpPr txBox="1"/>
          <p:nvPr/>
        </p:nvSpPr>
        <p:spPr>
          <a:xfrm>
            <a:off x="8723376" y="2926080"/>
            <a:ext cx="28712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Technologie émergente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8723376" y="3703320"/>
            <a:ext cx="287121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conversationnel pour guider la déclaration ; essayage en réalité augmentée côté Rolex.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For Business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11430000" y="641908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F4E7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777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400" kern="0" dirty="0">
                <a:solidFill>
                  <a:srgbClr val="9DB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4 · PITCH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14300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Projet EcoMeal AI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14884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problème : le gaspillage alimentaire en restauration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822960" y="3291840"/>
            <a:ext cx="2542032" cy="1920240"/>
          </a:xfrm>
          <a:prstGeom prst="roundRect">
            <a:avLst>
              <a:gd name="adj" fmla="val 4762"/>
            </a:avLst>
          </a:prstGeom>
          <a:solidFill>
            <a:srgbClr val="2A3E63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3566160"/>
            <a:ext cx="25420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Mt</a:t>
            </a:r>
            <a:endParaRPr lang="en-US" sz="3400" dirty="0"/>
          </a:p>
        </p:txBody>
      </p:sp>
      <p:sp>
        <p:nvSpPr>
          <p:cNvPr id="7" name="Text 5"/>
          <p:cNvSpPr txBox="1"/>
          <p:nvPr/>
        </p:nvSpPr>
        <p:spPr>
          <a:xfrm>
            <a:off x="960120" y="4343400"/>
            <a:ext cx="22677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gaspillées / an en France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3584448" y="3291840"/>
            <a:ext cx="2542032" cy="1920240"/>
          </a:xfrm>
          <a:prstGeom prst="roundRect">
            <a:avLst>
              <a:gd name="adj" fmla="val 4762"/>
            </a:avLst>
          </a:prstGeom>
          <a:solidFill>
            <a:srgbClr val="2A3E6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3584448" y="3566160"/>
            <a:ext cx="25420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 Md€</a:t>
            </a:r>
            <a:endParaRPr lang="en-US" sz="3400" dirty="0"/>
          </a:p>
        </p:txBody>
      </p:sp>
      <p:sp>
        <p:nvSpPr>
          <p:cNvPr id="10" name="Text 8"/>
          <p:cNvSpPr txBox="1"/>
          <p:nvPr/>
        </p:nvSpPr>
        <p:spPr>
          <a:xfrm>
            <a:off x="3721608" y="4343400"/>
            <a:ext cx="22677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coût annuel (ADEME)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345936" y="3291840"/>
            <a:ext cx="2542032" cy="1920240"/>
          </a:xfrm>
          <a:prstGeom prst="roundRect">
            <a:avLst>
              <a:gd name="adj" fmla="val 4762"/>
            </a:avLst>
          </a:prstGeom>
          <a:solidFill>
            <a:srgbClr val="2A3E6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345936" y="3566160"/>
            <a:ext cx="25420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14 %</a:t>
            </a:r>
            <a:endParaRPr lang="en-US" sz="3400" dirty="0"/>
          </a:p>
        </p:txBody>
      </p:sp>
      <p:sp>
        <p:nvSpPr>
          <p:cNvPr id="13" name="Text 11"/>
          <p:cNvSpPr txBox="1"/>
          <p:nvPr/>
        </p:nvSpPr>
        <p:spPr>
          <a:xfrm>
            <a:off x="6483096" y="4343400"/>
            <a:ext cx="22677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gaspillage vient de la restauration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9107424" y="3291840"/>
            <a:ext cx="2542032" cy="1920240"/>
          </a:xfrm>
          <a:prstGeom prst="roundRect">
            <a:avLst>
              <a:gd name="adj" fmla="val 4762"/>
            </a:avLst>
          </a:prstGeom>
          <a:solidFill>
            <a:srgbClr val="2A3E6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07424" y="3566160"/>
            <a:ext cx="25420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0,68 €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9244584" y="4343400"/>
            <a:ext cx="22677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gaspillé par repas servi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74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4 · ECOMEAL AI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2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EcoMeal AI — produire la juste quantité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7315200" cy="4206240"/>
          </a:xfrm>
          <a:prstGeom prst="roundRect">
            <a:avLst>
              <a:gd name="adj" fmla="val 1957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960120" y="205740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concept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960120" y="2468880"/>
            <a:ext cx="6675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application mobile pour les restaurants indépendants. À partir de l'historique de ventes et de données externes (météo, événements, saisonnalité), une IA prédit l'affluence du lendemain et recommande les quantités à préparer, plat par plat.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960120" y="4343400"/>
            <a:ext cx="6675120" cy="1371600"/>
          </a:xfrm>
          <a:prstGeom prst="roundRect">
            <a:avLst>
              <a:gd name="adj" fmla="val 5333"/>
            </a:avLst>
          </a:prstGeom>
          <a:solidFill>
            <a:srgbClr val="EAF1F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88720" y="4343400"/>
            <a:ext cx="6217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promesse double et mesurable :  </a:t>
            </a:r>
            <a:pPr indent="0" marL="0">
              <a:buNone/>
            </a:pPr>
            <a:r>
              <a:rPr lang="en-US" sz="16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moins de gaspillage pour la planète, plus de marge pour le restaurateur.</a:t>
            </a:r>
            <a:endParaRPr lang="en-US" sz="1600" dirty="0"/>
          </a:p>
        </p:txBody>
      </p:sp>
      <p:pic>
        <p:nvPicPr>
          <p:cNvPr id="9" name="Image 0" descr="log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49640" y="1600200"/>
            <a:ext cx="2148840" cy="466344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For Business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11430000" y="641908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74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4 · ECOMEAL AI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2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prototype — 5 écrans</a:t>
            </a:r>
            <a:endParaRPr lang="en-US" sz="3000" dirty="0"/>
          </a:p>
        </p:txBody>
      </p:sp>
      <p:pic>
        <p:nvPicPr>
          <p:cNvPr id="4" name="Image 0" descr="screen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1828800"/>
            <a:ext cx="10607040" cy="485546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For Business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430000" y="641908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74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4 · ECOMEAL AI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2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marché délaissé : les indépendants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602736" cy="1920240"/>
          </a:xfrm>
          <a:prstGeom prst="roundRect">
            <a:avLst>
              <a:gd name="adj" fmla="val 4286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640080" y="2011680"/>
            <a:ext cx="36027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179 000</a:t>
            </a:r>
            <a:endParaRPr lang="en-US" sz="38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880360"/>
            <a:ext cx="32369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restaurants en France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98848" y="1783080"/>
            <a:ext cx="3602736" cy="1920240"/>
          </a:xfrm>
          <a:prstGeom prst="roundRect">
            <a:avLst>
              <a:gd name="adj" fmla="val 4286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4498848" y="2011680"/>
            <a:ext cx="36027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88 %</a:t>
            </a:r>
            <a:endParaRPr lang="en-US" sz="3800" dirty="0"/>
          </a:p>
        </p:txBody>
      </p:sp>
      <p:sp>
        <p:nvSpPr>
          <p:cNvPr id="9" name="Text 7"/>
          <p:cNvSpPr txBox="1"/>
          <p:nvPr/>
        </p:nvSpPr>
        <p:spPr>
          <a:xfrm>
            <a:off x="4681728" y="2880360"/>
            <a:ext cx="32369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sont des indépendants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57616" y="1783080"/>
            <a:ext cx="3602736" cy="1920240"/>
          </a:xfrm>
          <a:prstGeom prst="roundRect">
            <a:avLst>
              <a:gd name="adj" fmla="val 4286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8357616" y="2011680"/>
            <a:ext cx="36027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3 %</a:t>
            </a:r>
            <a:endParaRPr lang="en-US" sz="3800" dirty="0"/>
          </a:p>
        </p:txBody>
      </p:sp>
      <p:sp>
        <p:nvSpPr>
          <p:cNvPr id="12" name="Text 10"/>
          <p:cNvSpPr txBox="1"/>
          <p:nvPr/>
        </p:nvSpPr>
        <p:spPr>
          <a:xfrm>
            <a:off x="8540496" y="2880360"/>
            <a:ext cx="32369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part visée en 3 ans (~1 800 abonnés)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977640"/>
            <a:ext cx="10927080" cy="1828800"/>
          </a:xfrm>
          <a:prstGeom prst="roundRect">
            <a:avLst>
              <a:gd name="adj" fmla="val 4000"/>
            </a:avLst>
          </a:prstGeom>
          <a:solidFill>
            <a:srgbClr val="EAF1F8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60120" y="42062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Notre différenciation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960120" y="4617720"/>
            <a:ext cx="10287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concurrents IA (FullSoon, Winnow) ciblent les grandes chaînes, car leurs algorithmes exigent un gros volume de données. </a:t>
            </a:r>
            <a:pPr indent="0" marL="0">
              <a:buNone/>
            </a:pPr>
            <a:r>
              <a:rPr lang="en-US" sz="155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EcoMeal AI vise les indépendants : une application simple, mobile, abordable et sans matériel à installer.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For Business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11430000" y="641908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74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4 · ECOMEAL AI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2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modèle économique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602736" cy="2651760"/>
          </a:xfrm>
          <a:prstGeom prst="roundRect">
            <a:avLst>
              <a:gd name="adj" fmla="val 3448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914400" y="2057400"/>
            <a:ext cx="3054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Découverte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560320"/>
            <a:ext cx="30540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Gratuit</a:t>
            </a:r>
            <a:endParaRPr lang="en-US" sz="42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520440"/>
            <a:ext cx="30540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Essai 30 jours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4498848" y="1783080"/>
            <a:ext cx="3602736" cy="2651760"/>
          </a:xfrm>
          <a:prstGeom prst="roundRect">
            <a:avLst>
              <a:gd name="adj" fmla="val 3448"/>
            </a:avLst>
          </a:prstGeom>
          <a:solidFill>
            <a:srgbClr val="EAF1F8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4773168" y="2057400"/>
            <a:ext cx="3054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Essentiel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4773168" y="2560320"/>
            <a:ext cx="30540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1F4E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39 €</a:t>
            </a:r>
            <a:endParaRPr lang="en-US" sz="4200" dirty="0"/>
          </a:p>
        </p:txBody>
      </p:sp>
      <p:sp>
        <p:nvSpPr>
          <p:cNvPr id="11" name="Text 9"/>
          <p:cNvSpPr txBox="1"/>
          <p:nvPr/>
        </p:nvSpPr>
        <p:spPr>
          <a:xfrm>
            <a:off x="4773168" y="3520440"/>
            <a:ext cx="30540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mois — petit restaurant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8357616" y="1783080"/>
            <a:ext cx="3602736" cy="2651760"/>
          </a:xfrm>
          <a:prstGeom prst="roundRect">
            <a:avLst>
              <a:gd name="adj" fmla="val 3448"/>
            </a:avLst>
          </a:prstGeom>
          <a:solidFill>
            <a:srgbClr val="1F4E79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8631936" y="2057400"/>
            <a:ext cx="3054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631936" y="2560320"/>
            <a:ext cx="30540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79 €</a:t>
            </a:r>
            <a:endParaRPr lang="en-US" sz="4200" dirty="0"/>
          </a:p>
        </p:txBody>
      </p:sp>
      <p:sp>
        <p:nvSpPr>
          <p:cNvPr id="15" name="Text 13"/>
          <p:cNvSpPr txBox="1"/>
          <p:nvPr/>
        </p:nvSpPr>
        <p:spPr>
          <a:xfrm>
            <a:off x="8631936" y="3520440"/>
            <a:ext cx="30540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7E2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mois — resto établi, multi-services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4709160"/>
            <a:ext cx="10927080" cy="1280160"/>
          </a:xfrm>
          <a:prstGeom prst="roundRect">
            <a:avLst>
              <a:gd name="adj" fmla="val 5714"/>
            </a:avLst>
          </a:prstGeom>
          <a:solidFill>
            <a:srgbClr val="E3F3E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60120" y="4709160"/>
            <a:ext cx="10287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2E9E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 immédiat  </a:t>
            </a:r>
            <a:pPr indent="0" marL="0">
              <a:buNone/>
            </a:pPr>
            <a:r>
              <a:rPr lang="en-US" sz="165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un restaurant économise ≈ 600 € de denrées par mois : l'abonnement est rentabilisé en quelques jours.</a:t>
            </a:r>
            <a:endParaRPr lang="en-US" sz="16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For Business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430000" y="641908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10896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E74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4 · ECOMEAL AI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2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RSE + IA : le combo gagnant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458968" cy="4160520"/>
          </a:xfrm>
          <a:prstGeom prst="roundRect">
            <a:avLst>
              <a:gd name="adj" fmla="val 1978"/>
            </a:avLst>
          </a:prstGeom>
          <a:solidFill>
            <a:srgbClr val="E3F3EA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960120" y="20574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9E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RSE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960120" y="2514600"/>
            <a:ext cx="48463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2000"/>
              </a:lnSpc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Environnemental : moins de denrées jetées, donc des ressources et du CO₂ économisés.</a:t>
            </a:r>
            <a:endParaRPr lang="en-US" sz="1500" dirty="0"/>
          </a:p>
          <a:p>
            <a:pPr algn="l" marL="177800" indent="-177800">
              <a:lnSpc>
                <a:spcPct val="102000"/>
              </a:lnSpc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&amp; économique : marge protégée pour les petits restaurateurs.</a:t>
            </a:r>
            <a:endParaRPr lang="en-US" sz="1500" dirty="0"/>
          </a:p>
          <a:p>
            <a:pPr algn="l" marL="177800" indent="-177800">
              <a:lnSpc>
                <a:spcPct val="102000"/>
              </a:lnSpc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Conformité : aide à respecter la loi AGEC (2020, durcie en 2026).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172200" y="1783080"/>
            <a:ext cx="5394960" cy="4160520"/>
          </a:xfrm>
          <a:prstGeom prst="roundRect">
            <a:avLst>
              <a:gd name="adj" fmla="val 1978"/>
            </a:avLst>
          </a:prstGeom>
          <a:solidFill>
            <a:srgbClr val="F4F7FB"/>
          </a:solidFill>
          <a:ln/>
          <a:effectLst>
            <a:outerShdw sx="100000" sy="100000" kx="0" ky="0" algn="bl" rotWithShape="0" blurRad="76200" dist="25400" dir="5400000">
              <a:srgbClr val="8FA6C0">
                <a:alpha val="28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6492240" y="205740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Rôle de l'IA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492240" y="2514600"/>
            <a:ext cx="47548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50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cœur du produit, pas un gadget.</a:t>
            </a:r>
            <a:endParaRPr lang="en-US" sz="1500" dirty="0"/>
          </a:p>
          <a:p>
            <a:pPr algn="l"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50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Transforme les données brutes (ventes, météo, calendrier) en décisions concrètes.</a:t>
            </a:r>
            <a:endParaRPr lang="en-US" sz="1500" dirty="0"/>
          </a:p>
          <a:p>
            <a:pPr algn="l"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50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Prévision de la demande + optimisation des stocks.</a:t>
            </a:r>
            <a:endParaRPr lang="en-US" sz="1500" dirty="0"/>
          </a:p>
          <a:p>
            <a:pPr algn="l" marL="177800" indent="-177800">
              <a:lnSpc>
                <a:spcPct val="102000"/>
              </a:lnSpc>
              <a:spcAft>
                <a:spcPts val="1100"/>
              </a:spcAft>
              <a:buSzPct val="100000"/>
              <a:buChar char="•"/>
            </a:pPr>
            <a:r>
              <a:rPr lang="en-US" sz="1500" dirty="0">
                <a:solidFill>
                  <a:srgbClr val="1A2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Sans IA, pas de prévision fiable ; sans prévision, pas de réduction du gaspillage.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For Business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430000" y="641908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F4E7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01168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Merci de votre attention</a:t>
            </a:r>
            <a:endParaRPr lang="en-US" sz="4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10896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Quatre journées, un fil conducteur : mettre la technologie au service d'un business responsable et maîtrisé.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4160520"/>
            <a:ext cx="1751076" cy="457200"/>
          </a:xfrm>
          <a:prstGeom prst="roundRect">
            <a:avLst>
              <a:gd name="adj" fmla="val 50000"/>
            </a:avLst>
          </a:prstGeom>
          <a:solidFill>
            <a:srgbClr val="2A3E6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4160520"/>
            <a:ext cx="17510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Cybersécurité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802636" y="4160520"/>
            <a:ext cx="3012948" cy="457200"/>
          </a:xfrm>
          <a:prstGeom prst="roundRect">
            <a:avLst>
              <a:gd name="adj" fmla="val 50000"/>
            </a:avLst>
          </a:prstGeom>
          <a:solidFill>
            <a:srgbClr val="2A3E6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802636" y="4160520"/>
            <a:ext cx="30129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Intelligence artificielle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044184" y="4160520"/>
            <a:ext cx="1120140" cy="457200"/>
          </a:xfrm>
          <a:prstGeom prst="roundRect">
            <a:avLst>
              <a:gd name="adj" fmla="val 50000"/>
            </a:avLst>
          </a:prstGeom>
          <a:solidFill>
            <a:srgbClr val="2A3E6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044184" y="4160520"/>
            <a:ext cx="11201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UX / UI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392924" y="4160520"/>
            <a:ext cx="1435608" cy="457200"/>
          </a:xfrm>
          <a:prstGeom prst="roundRect">
            <a:avLst>
              <a:gd name="adj" fmla="val 50000"/>
            </a:avLst>
          </a:prstGeom>
          <a:solidFill>
            <a:srgbClr val="2A3E6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392924" y="4160520"/>
            <a:ext cx="14356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EcoMeal AI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2026-09-17T21:29:50Z</dcterms:created>
  <dcterms:modified xsi:type="dcterms:W3CDTF">2026-09-17T21:29:50Z</dcterms:modified>
</cp:coreProperties>
</file>